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9" r:id="rId3"/>
    <p:sldId id="274" r:id="rId4"/>
    <p:sldId id="273" r:id="rId5"/>
    <p:sldId id="276" r:id="rId6"/>
    <p:sldId id="277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3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2AA8710-DCA4-4DB0-9674-2874D899B668}" type="datetimeFigureOut">
              <a:rPr lang="it-IT"/>
              <a:pPr>
                <a:defRPr/>
              </a:pPr>
              <a:t>25/02/2016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4DEDEE5-3C38-4CAF-A8AC-33C96D93982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CB7940-E54B-4B78-9B97-8311138C3E50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C0C223-A36A-488C-8C18-BD4B821CD658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F39BE6-D6D7-4F36-B5EE-89966E0E0078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0D324B-DC80-4BF0-BCAC-9E8D2E2F4CC2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E2CAC7-90A2-4C18-B96F-2FDE84A29161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5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84DB4A-F6CA-412D-A69D-37D5D879DCE9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2FFD8-8E0F-4AEB-837B-1C6687B67039}" type="datetimeFigureOut">
              <a:rPr lang="it-IT"/>
              <a:pPr>
                <a:defRPr/>
              </a:pPr>
              <a:t>25/02/2016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B7AED-55AF-4E1F-924B-E6A19D36D8E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2136B-4EDD-4E00-A5E6-E7E2023737E3}" type="datetimeFigureOut">
              <a:rPr lang="it-IT"/>
              <a:pPr>
                <a:defRPr/>
              </a:pPr>
              <a:t>25/02/2016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0BCA5-E857-44CF-920E-B423AF27542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76596-0F43-4B11-9D15-9E4178B790A5}" type="datetimeFigureOut">
              <a:rPr lang="it-IT"/>
              <a:pPr>
                <a:defRPr/>
              </a:pPr>
              <a:t>25/02/2016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83EFE-7B26-477C-81E6-F9D9C917580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09C2F-0127-45AF-820C-EF0922386A99}" type="datetimeFigureOut">
              <a:rPr lang="it-IT"/>
              <a:pPr>
                <a:defRPr/>
              </a:pPr>
              <a:t>25/02/2016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EDBA8-2FEF-469B-B525-978718EE406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69D1C-EDC8-446F-BEB2-EA3743A91F34}" type="datetimeFigureOut">
              <a:rPr lang="it-IT"/>
              <a:pPr>
                <a:defRPr/>
              </a:pPr>
              <a:t>25/02/2016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DEBF4-18F9-4964-A4BC-49DD04CF0D6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645C5-CC31-4B45-BBE8-51307CF59DCC}" type="datetimeFigureOut">
              <a:rPr lang="it-IT"/>
              <a:pPr>
                <a:defRPr/>
              </a:pPr>
              <a:t>25/02/2016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4B977-CE3D-48FB-9550-26243479F0B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89432-A544-4BA8-A84F-FB5DC23EC6C7}" type="datetimeFigureOut">
              <a:rPr lang="it-IT"/>
              <a:pPr>
                <a:defRPr/>
              </a:pPr>
              <a:t>25/02/2016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3F1DC-7D3A-41E1-9B2C-7D9C9976071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FEFA1-3244-4B63-9016-1661ACF9582E}" type="datetimeFigureOut">
              <a:rPr lang="it-IT"/>
              <a:pPr>
                <a:defRPr/>
              </a:pPr>
              <a:t>25/02/2016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18D1D-7E49-4C47-BFBA-92E7A06FA82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CB162-F700-45E7-A6EE-6D755FAA4050}" type="datetimeFigureOut">
              <a:rPr lang="it-IT"/>
              <a:pPr>
                <a:defRPr/>
              </a:pPr>
              <a:t>25/02/2016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215FB-BEF1-4E47-9BF2-18D5CDC0E02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2B2B8-3DCD-45DB-9CDB-73B23314F8AA}" type="datetimeFigureOut">
              <a:rPr lang="it-IT"/>
              <a:pPr>
                <a:defRPr/>
              </a:pPr>
              <a:t>25/02/2016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61E5D-AD44-4AF8-B2CD-DF29E5EEEF5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AF6F-A798-4B4E-BDB5-2A3B074D80B4}" type="datetimeFigureOut">
              <a:rPr lang="it-IT"/>
              <a:pPr>
                <a:defRPr/>
              </a:pPr>
              <a:t>25/02/2016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2FD3F-EC7B-4A6A-872B-3B2C03B339B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FBED65-FD08-46B0-B951-011AD8491D48}" type="datetimeFigureOut">
              <a:rPr lang="it-IT"/>
              <a:pPr>
                <a:defRPr/>
              </a:pPr>
              <a:t>25/02/2016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27F331-7085-4927-AA0A-566CABFC966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Immagine 7" descr="KARAAL NEW_12_0846_mo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3813"/>
            <a:ext cx="5715000" cy="688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Sottotitolo 2"/>
          <p:cNvSpPr>
            <a:spLocks noGrp="1"/>
          </p:cNvSpPr>
          <p:nvPr>
            <p:ph type="subTitle" idx="1"/>
          </p:nvPr>
        </p:nvSpPr>
        <p:spPr>
          <a:xfrm>
            <a:off x="5062538" y="2235200"/>
            <a:ext cx="4081462" cy="1752600"/>
          </a:xfrm>
        </p:spPr>
        <p:txBody>
          <a:bodyPr/>
          <a:lstStyle/>
          <a:p>
            <a:pPr eaLnBrk="1" hangingPunct="1"/>
            <a:r>
              <a:rPr lang="it-IT" sz="2400" b="1" smtClean="0">
                <a:solidFill>
                  <a:srgbClr val="800000"/>
                </a:solidFill>
                <a:latin typeface="Omnes_ATT"/>
              </a:rPr>
              <a:t>COLORPRO</a:t>
            </a:r>
          </a:p>
          <a:p>
            <a:pPr eaLnBrk="1" hangingPunct="1"/>
            <a:r>
              <a:rPr lang="ru-RU" sz="2400" b="1" smtClean="0">
                <a:solidFill>
                  <a:srgbClr val="800000"/>
                </a:solidFill>
                <a:latin typeface="Omnes_ATT"/>
              </a:rPr>
              <a:t>Шампунь и Кондиционер</a:t>
            </a:r>
            <a:endParaRPr lang="it-IT" sz="2400" b="1" smtClean="0">
              <a:solidFill>
                <a:srgbClr val="800000"/>
              </a:solidFill>
              <a:latin typeface="Omnes_ATT"/>
            </a:endParaRPr>
          </a:p>
        </p:txBody>
      </p:sp>
      <p:pic>
        <p:nvPicPr>
          <p:cNvPr id="14339" name="Immagine 5" descr="Schermata 06-2456823 alle 15.55.34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58050" y="5992813"/>
            <a:ext cx="1400175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Immagine 6" descr="logo baco colorcare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16775" y="250825"/>
            <a:ext cx="144145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contenuto 2"/>
          <p:cNvSpPr>
            <a:spLocks noGrp="1"/>
          </p:cNvSpPr>
          <p:nvPr>
            <p:ph idx="1"/>
          </p:nvPr>
        </p:nvSpPr>
        <p:spPr>
          <a:xfrm>
            <a:off x="846138" y="1752600"/>
            <a:ext cx="7443787" cy="4457700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ru-RU" sz="1600" b="1" smtClean="0">
                <a:solidFill>
                  <a:srgbClr val="595959"/>
                </a:solidFill>
                <a:latin typeface="Omnes_ATT"/>
              </a:rPr>
              <a:t>Сразу после окрашивания волосы становятся блестящими, а их цвет насыщенным. Однако, по прошествии времени из-за мытья головы цвет неизбежно теряется и волосы становятся тусклыми, а их оттенок становится более светлым. Они кажутся безжизненными и потерявшими силу.</a:t>
            </a:r>
            <a:endParaRPr lang="it-IT" sz="1600" b="1" smtClean="0">
              <a:solidFill>
                <a:srgbClr val="595959"/>
              </a:solidFill>
              <a:latin typeface="Omnes_ATT"/>
            </a:endParaRPr>
          </a:p>
          <a:p>
            <a:pPr marL="0" indent="0" algn="just" eaLnBrk="1" hangingPunct="1">
              <a:buFont typeface="Arial" charset="0"/>
              <a:buNone/>
            </a:pPr>
            <a:endParaRPr lang="it-IT" sz="1600" b="1" smtClean="0">
              <a:solidFill>
                <a:srgbClr val="595959"/>
              </a:solidFill>
              <a:latin typeface="Omnes_ATT"/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ru-RU" sz="1600" b="1" smtClean="0">
                <a:solidFill>
                  <a:srgbClr val="595959"/>
                </a:solidFill>
                <a:latin typeface="Omnes_ATT"/>
              </a:rPr>
              <a:t>Причиной данных негативных изменений может быть использование продуктов, которые не подходят окрашенным волосам и которые не уделяют должного внимания их состоянию и здоровью.</a:t>
            </a:r>
            <a:endParaRPr lang="it-IT" sz="1600" b="1" smtClean="0">
              <a:solidFill>
                <a:srgbClr val="595959"/>
              </a:solidFill>
              <a:latin typeface="Omnes_ATT"/>
            </a:endParaRPr>
          </a:p>
          <a:p>
            <a:pPr marL="0" indent="0" algn="just" eaLnBrk="1" hangingPunct="1">
              <a:buFont typeface="Arial" charset="0"/>
              <a:buNone/>
            </a:pPr>
            <a:endParaRPr lang="it-IT" sz="1600" b="1" smtClean="0">
              <a:solidFill>
                <a:srgbClr val="595959"/>
              </a:solidFill>
              <a:latin typeface="Omnes_ATT"/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it-IT" sz="1600" b="1" smtClean="0">
                <a:solidFill>
                  <a:srgbClr val="595959"/>
                </a:solidFill>
                <a:latin typeface="Omnes_ATT"/>
              </a:rPr>
              <a:t>						</a:t>
            </a:r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1758950" y="288925"/>
            <a:ext cx="5275263" cy="749300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800000"/>
                </a:solidFill>
                <a:latin typeface="Omnes_ATT"/>
                <a:ea typeface="+mn-ea"/>
                <a:cs typeface="+mn-cs"/>
              </a:rPr>
              <a:t>Окрашенные волосы</a:t>
            </a:r>
            <a:endParaRPr lang="it-IT" sz="3600" b="1" dirty="0">
              <a:solidFill>
                <a:srgbClr val="800000"/>
              </a:solidFill>
              <a:latin typeface="Omnes_ATT"/>
              <a:ea typeface="+mn-ea"/>
              <a:cs typeface="+mn-cs"/>
            </a:endParaRPr>
          </a:p>
        </p:txBody>
      </p:sp>
      <p:sp>
        <p:nvSpPr>
          <p:cNvPr id="16387" name="Segnaposto contenuto 2"/>
          <p:cNvSpPr txBox="1">
            <a:spLocks/>
          </p:cNvSpPr>
          <p:nvPr/>
        </p:nvSpPr>
        <p:spPr bwMode="auto">
          <a:xfrm>
            <a:off x="0" y="4376738"/>
            <a:ext cx="914400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it-IT" sz="2400">
                <a:latin typeface="Gill Sans"/>
                <a:ea typeface="Gill Sans"/>
                <a:cs typeface="Gill Sans"/>
              </a:rPr>
              <a:t> </a:t>
            </a:r>
            <a:endParaRPr lang="it-IT">
              <a:latin typeface="Gill Sans"/>
              <a:ea typeface="Gill Sans"/>
              <a:cs typeface="Gill Sans"/>
            </a:endParaRPr>
          </a:p>
        </p:txBody>
      </p:sp>
      <p:pic>
        <p:nvPicPr>
          <p:cNvPr id="16388" name="Immagine 1" descr="logo baco colorcar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91475" y="211138"/>
            <a:ext cx="863600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Immagine 8" descr="Schermata 06-2456823 alle 15.55.34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58050" y="5992813"/>
            <a:ext cx="1400175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23825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800000"/>
                </a:solidFill>
                <a:latin typeface="Omnes_ATT"/>
              </a:rPr>
              <a:t>Окрашенные волосы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58950"/>
            <a:ext cx="8229600" cy="4525963"/>
          </a:xfrm>
        </p:spPr>
        <p:txBody>
          <a:bodyPr rtlCol="0">
            <a:normAutofit fontScale="850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ru-RU" sz="2400" b="1" dirty="0" smtClean="0">
                <a:solidFill>
                  <a:srgbClr val="595959"/>
                </a:solidFill>
                <a:latin typeface="Omnes_ATT"/>
              </a:rPr>
              <a:t>Структура</a:t>
            </a:r>
            <a:r>
              <a:rPr lang="it-IT" sz="2400" b="1" dirty="0" smtClean="0">
                <a:solidFill>
                  <a:srgbClr val="595959"/>
                </a:solidFill>
                <a:latin typeface="Omnes_ATT"/>
              </a:rPr>
              <a:t> </a:t>
            </a:r>
            <a:r>
              <a:rPr lang="ru-RU" sz="2400" b="1" dirty="0" smtClean="0">
                <a:solidFill>
                  <a:srgbClr val="800000"/>
                </a:solidFill>
                <a:latin typeface="Omnes_ATT"/>
              </a:rPr>
              <a:t>Кератина</a:t>
            </a:r>
            <a:r>
              <a:rPr lang="ru-RU" sz="2400" b="1" dirty="0" smtClean="0">
                <a:solidFill>
                  <a:srgbClr val="595959"/>
                </a:solidFill>
                <a:latin typeface="Omnes_ATT"/>
              </a:rPr>
              <a:t>, из которого состоит вся волосяная кутикула, со временем разрушается. </a:t>
            </a:r>
            <a:r>
              <a:rPr lang="it-IT" sz="2400" b="1" dirty="0" smtClean="0">
                <a:solidFill>
                  <a:srgbClr val="595959"/>
                </a:solidFill>
                <a:latin typeface="Omnes_ATT"/>
              </a:rPr>
              <a:t> </a:t>
            </a:r>
            <a:endParaRPr lang="ru-RU" sz="2400" b="1" dirty="0" smtClean="0">
              <a:solidFill>
                <a:srgbClr val="595959"/>
              </a:solidFill>
              <a:latin typeface="Omnes_AT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it-IT" sz="2400" b="1" dirty="0">
              <a:solidFill>
                <a:srgbClr val="595959"/>
              </a:solidFill>
              <a:latin typeface="Omnes_AT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ru-RU" sz="2400" b="1" dirty="0" smtClean="0">
                <a:solidFill>
                  <a:srgbClr val="595959"/>
                </a:solidFill>
                <a:latin typeface="Omnes_ATT"/>
              </a:rPr>
              <a:t>Волосы кажутся слабыми, ломкими, тусклыми и поврежденными из-за постоянных окрашиваний, загрязнения окружающей среды, хлора в воде, чрезмерного использования утюжка и фена и химического воздействия, которые делают наши волосы слабыми и подвергают их стрессу.</a:t>
            </a:r>
            <a:endParaRPr lang="it-IT" sz="2400" b="1" dirty="0" smtClean="0">
              <a:solidFill>
                <a:srgbClr val="595959"/>
              </a:solidFill>
              <a:latin typeface="Omnes_AT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it-IT" sz="2400" b="1" dirty="0" smtClean="0">
                <a:solidFill>
                  <a:srgbClr val="595959"/>
                </a:solidFill>
                <a:latin typeface="Omnes_ATT"/>
              </a:rPr>
              <a:t>                         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it-IT" sz="2400" b="1" dirty="0" smtClean="0">
              <a:solidFill>
                <a:srgbClr val="595959"/>
              </a:solidFill>
              <a:latin typeface="Omnes_ATT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ru-RU" sz="2400" b="1" dirty="0" smtClean="0">
                <a:solidFill>
                  <a:srgbClr val="595959"/>
                </a:solidFill>
                <a:latin typeface="Omnes_ATT"/>
              </a:rPr>
              <a:t>поэтому</a:t>
            </a:r>
            <a:r>
              <a:rPr lang="it-IT" sz="2400" b="1" dirty="0" smtClean="0">
                <a:solidFill>
                  <a:srgbClr val="595959"/>
                </a:solidFill>
                <a:latin typeface="Omnes_ATT"/>
              </a:rPr>
              <a:t>….</a:t>
            </a:r>
            <a:endParaRPr lang="it-IT" sz="2400" b="1" dirty="0">
              <a:solidFill>
                <a:srgbClr val="595959"/>
              </a:solidFill>
              <a:latin typeface="Omnes_AT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it-IT" sz="2400" b="1" dirty="0">
              <a:solidFill>
                <a:srgbClr val="595959"/>
              </a:solidFill>
              <a:latin typeface="Omnes_ATT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it-IT" sz="2800" dirty="0"/>
          </a:p>
        </p:txBody>
      </p:sp>
      <p:pic>
        <p:nvPicPr>
          <p:cNvPr id="18435" name="Immagine 3" descr="logo baco colorcar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91475" y="211138"/>
            <a:ext cx="863600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Immagine 4" descr="Schermata 06-2456823 alle 15.55.3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58050" y="6045200"/>
            <a:ext cx="1400175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olo 1"/>
          <p:cNvSpPr>
            <a:spLocks noGrp="1"/>
          </p:cNvSpPr>
          <p:nvPr>
            <p:ph type="title"/>
          </p:nvPr>
        </p:nvSpPr>
        <p:spPr>
          <a:xfrm>
            <a:off x="863600" y="369888"/>
            <a:ext cx="7419975" cy="1143000"/>
          </a:xfrm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ru-RU" sz="3600" b="1" smtClean="0">
                <a:solidFill>
                  <a:srgbClr val="800000"/>
                </a:solidFill>
                <a:latin typeface="Omnes_ATT"/>
              </a:rPr>
              <a:t>Эксперты</a:t>
            </a:r>
            <a:r>
              <a:rPr lang="it-IT" sz="3600" b="1" smtClean="0">
                <a:solidFill>
                  <a:srgbClr val="800000"/>
                </a:solidFill>
                <a:latin typeface="Omnes_ATT"/>
              </a:rPr>
              <a:t> Kaaral </a:t>
            </a:r>
            <a:r>
              <a:rPr lang="ru-RU" sz="3600" b="1" smtClean="0">
                <a:solidFill>
                  <a:srgbClr val="800000"/>
                </a:solidFill>
                <a:latin typeface="Omnes_ATT"/>
              </a:rPr>
              <a:t>разработали</a:t>
            </a:r>
            <a:r>
              <a:rPr lang="it-IT" sz="3600" b="1" smtClean="0">
                <a:solidFill>
                  <a:srgbClr val="800000"/>
                </a:solidFill>
                <a:latin typeface="Omnes_ATT"/>
              </a:rPr>
              <a:t>  Bacò COLORPRO</a:t>
            </a:r>
          </a:p>
        </p:txBody>
      </p:sp>
      <p:pic>
        <p:nvPicPr>
          <p:cNvPr id="19458" name="Immagine 1" descr="logo baco colorcar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71450"/>
            <a:ext cx="862013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CasellaDiTesto 3"/>
          <p:cNvSpPr txBox="1">
            <a:spLocks noChangeArrowheads="1"/>
          </p:cNvSpPr>
          <p:nvPr/>
        </p:nvSpPr>
        <p:spPr bwMode="auto">
          <a:xfrm>
            <a:off x="863600" y="1866900"/>
            <a:ext cx="7515225" cy="267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ru-RU" b="1">
                <a:solidFill>
                  <a:srgbClr val="595959"/>
                </a:solidFill>
                <a:latin typeface="Omnes_ATT"/>
              </a:rPr>
              <a:t>Инновационная формула для окрашенных волос, которая укрепляет и увлажняет волосяной </a:t>
            </a:r>
            <a:r>
              <a:rPr lang="ru-RU" b="1">
                <a:solidFill>
                  <a:srgbClr val="4D4D4D"/>
                </a:solidFill>
                <a:latin typeface="Omnes_ATT"/>
              </a:rPr>
              <a:t>стебель</a:t>
            </a:r>
            <a:r>
              <a:rPr lang="ru-RU" b="1">
                <a:solidFill>
                  <a:srgbClr val="595959"/>
                </a:solidFill>
                <a:latin typeface="Omnes_ATT"/>
              </a:rPr>
              <a:t>, помогая волосам вернуть свою натуральную красоту. Предотвращает старение волос благодаря содержащимся в формуле Кератину и Протеинам шелка.</a:t>
            </a:r>
            <a:endParaRPr lang="it-IT" b="1">
              <a:solidFill>
                <a:srgbClr val="595959"/>
              </a:solidFill>
              <a:latin typeface="Omnes_ATT"/>
            </a:endParaRPr>
          </a:p>
          <a:p>
            <a:pPr algn="just">
              <a:spcBef>
                <a:spcPct val="20000"/>
              </a:spcBef>
            </a:pPr>
            <a:endParaRPr lang="it-IT" b="1">
              <a:solidFill>
                <a:srgbClr val="595959"/>
              </a:solidFill>
              <a:latin typeface="Omnes_ATT"/>
            </a:endParaRPr>
          </a:p>
          <a:p>
            <a:pPr algn="just">
              <a:spcBef>
                <a:spcPct val="20000"/>
              </a:spcBef>
            </a:pPr>
            <a:r>
              <a:rPr lang="ru-RU" b="1">
                <a:solidFill>
                  <a:srgbClr val="595959"/>
                </a:solidFill>
                <a:latin typeface="Omnes_ATT"/>
              </a:rPr>
              <a:t>Продукты глубоко питают и увлажняют волосы. В результате они становятся сильными, объемными и приобретают новую жизненную силу и молодость.</a:t>
            </a:r>
            <a:endParaRPr lang="it-IT" b="1">
              <a:solidFill>
                <a:srgbClr val="595959"/>
              </a:solidFill>
              <a:latin typeface="Omnes_ATT"/>
            </a:endParaRPr>
          </a:p>
        </p:txBody>
      </p:sp>
      <p:pic>
        <p:nvPicPr>
          <p:cNvPr id="19460" name="Immagine 8" descr="Schermata 06-2456823 alle 15.55.3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58050" y="5992813"/>
            <a:ext cx="1400175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egnaposto contenuto 2"/>
          <p:cNvSpPr>
            <a:spLocks noGrp="1"/>
          </p:cNvSpPr>
          <p:nvPr>
            <p:ph idx="1"/>
          </p:nvPr>
        </p:nvSpPr>
        <p:spPr>
          <a:xfrm>
            <a:off x="511175" y="1546225"/>
            <a:ext cx="7832725" cy="5240338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it-IT" sz="1800" smtClean="0">
                <a:latin typeface="Gill Sans"/>
                <a:ea typeface="Gill Sans"/>
                <a:cs typeface="Gill Sans"/>
              </a:rPr>
              <a:t> </a:t>
            </a:r>
          </a:p>
          <a:p>
            <a:pPr marL="0" indent="0" algn="just" eaLnBrk="1" hangingPunct="1">
              <a:buFont typeface="Arial" charset="0"/>
              <a:buAutoNum type="arabicPeriod"/>
            </a:pPr>
            <a:r>
              <a:rPr lang="ru-RU" sz="1800" b="1" smtClean="0">
                <a:solidFill>
                  <a:srgbClr val="595959"/>
                </a:solidFill>
                <a:latin typeface="Omnes_ATT"/>
              </a:rPr>
              <a:t>Благодаря Кератину восстанавливает наиболее поврежденные и обезвоженные участки волос, значительно уменьшая дефекты их структуры.</a:t>
            </a:r>
            <a:endParaRPr lang="it-IT" sz="1800" b="1" smtClean="0">
              <a:solidFill>
                <a:srgbClr val="595959"/>
              </a:solidFill>
              <a:latin typeface="Omnes_ATT"/>
            </a:endParaRPr>
          </a:p>
          <a:p>
            <a:pPr marL="0" indent="0" algn="just" eaLnBrk="1" hangingPunct="1">
              <a:buFont typeface="Arial" charset="0"/>
              <a:buAutoNum type="arabicPeriod"/>
            </a:pPr>
            <a:r>
              <a:rPr lang="ru-RU" sz="1800" b="1" smtClean="0">
                <a:solidFill>
                  <a:srgbClr val="595959"/>
                </a:solidFill>
                <a:latin typeface="Omnes_ATT"/>
              </a:rPr>
              <a:t>Благодаря Протеинам, которые придают волосам объем, делает тонкие волосы сильными и здоровыми.</a:t>
            </a:r>
          </a:p>
          <a:p>
            <a:pPr marL="0" indent="0" algn="just" eaLnBrk="1" hangingPunct="1">
              <a:buFont typeface="Arial" charset="0"/>
              <a:buAutoNum type="arabicPeriod"/>
            </a:pPr>
            <a:r>
              <a:rPr lang="ru-RU" sz="1800" b="1" smtClean="0">
                <a:solidFill>
                  <a:srgbClr val="595959"/>
                </a:solidFill>
                <a:latin typeface="Omnes_ATT"/>
              </a:rPr>
              <a:t>Благодаря ухаживающим и увлажняющим компонентам предотвращает сухость волос.</a:t>
            </a:r>
            <a:endParaRPr lang="it-IT" sz="1800" b="1" smtClean="0">
              <a:solidFill>
                <a:srgbClr val="595959"/>
              </a:solidFill>
              <a:latin typeface="Omnes_ATT"/>
            </a:endParaRPr>
          </a:p>
          <a:p>
            <a:pPr marL="0" indent="0" algn="just" eaLnBrk="1" hangingPunct="1">
              <a:buFont typeface="Arial" charset="0"/>
              <a:buAutoNum type="arabicPeriod"/>
            </a:pPr>
            <a:r>
              <a:rPr lang="ru-RU" sz="1800" b="1" smtClean="0">
                <a:solidFill>
                  <a:srgbClr val="595959"/>
                </a:solidFill>
                <a:latin typeface="Omnes_ATT"/>
              </a:rPr>
              <a:t>Придает силу слабым волосам, предотвращая их ломкость.</a:t>
            </a:r>
            <a:endParaRPr lang="it-IT" sz="1800" b="1" smtClean="0">
              <a:solidFill>
                <a:srgbClr val="595959"/>
              </a:solidFill>
              <a:latin typeface="Omnes_ATT"/>
            </a:endParaRPr>
          </a:p>
          <a:p>
            <a:pPr marL="0" indent="0" algn="just" eaLnBrk="1" hangingPunct="1">
              <a:buFont typeface="Arial" charset="0"/>
              <a:buAutoNum type="arabicPeriod"/>
            </a:pPr>
            <a:r>
              <a:rPr lang="ru-RU" sz="1800" b="1" smtClean="0">
                <a:solidFill>
                  <a:srgbClr val="595959"/>
                </a:solidFill>
                <a:latin typeface="Omnes_ATT"/>
              </a:rPr>
              <a:t>Предает блеск тусклым и седым волосам.</a:t>
            </a:r>
            <a:endParaRPr lang="it-IT" sz="1800" b="1" smtClean="0">
              <a:solidFill>
                <a:srgbClr val="595959"/>
              </a:solidFill>
              <a:latin typeface="Omnes_ATT"/>
            </a:endParaRPr>
          </a:p>
        </p:txBody>
      </p:sp>
      <p:sp>
        <p:nvSpPr>
          <p:cNvPr id="20482" name="Titolo 1"/>
          <p:cNvSpPr>
            <a:spLocks noGrp="1"/>
          </p:cNvSpPr>
          <p:nvPr>
            <p:ph type="title"/>
          </p:nvPr>
        </p:nvSpPr>
        <p:spPr>
          <a:xfrm>
            <a:off x="511175" y="631825"/>
            <a:ext cx="7143750" cy="879475"/>
          </a:xfrm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ru-RU" sz="3600" b="1" smtClean="0">
                <a:solidFill>
                  <a:srgbClr val="800000"/>
                </a:solidFill>
                <a:latin typeface="Omnes_ATT"/>
              </a:rPr>
              <a:t>Предотвращает потерю цвета</a:t>
            </a:r>
            <a:br>
              <a:rPr lang="ru-RU" sz="3600" b="1" smtClean="0">
                <a:solidFill>
                  <a:srgbClr val="800000"/>
                </a:solidFill>
                <a:latin typeface="Omnes_ATT"/>
              </a:rPr>
            </a:br>
            <a:r>
              <a:rPr lang="ru-RU" sz="3600" b="1" smtClean="0">
                <a:solidFill>
                  <a:srgbClr val="800000"/>
                </a:solidFill>
                <a:latin typeface="Omnes_ATT"/>
              </a:rPr>
              <a:t>и</a:t>
            </a:r>
            <a:r>
              <a:rPr lang="it-IT" sz="3600" b="1" smtClean="0">
                <a:solidFill>
                  <a:srgbClr val="800000"/>
                </a:solidFill>
                <a:latin typeface="Omnes_ATT"/>
              </a:rPr>
              <a:t>…:</a:t>
            </a:r>
          </a:p>
        </p:txBody>
      </p:sp>
      <p:sp>
        <p:nvSpPr>
          <p:cNvPr id="20483" name="Segnaposto contenuto 2"/>
          <p:cNvSpPr txBox="1">
            <a:spLocks/>
          </p:cNvSpPr>
          <p:nvPr/>
        </p:nvSpPr>
        <p:spPr bwMode="auto">
          <a:xfrm>
            <a:off x="0" y="4376738"/>
            <a:ext cx="914400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it-IT" sz="2400">
                <a:latin typeface="Gill Sans"/>
                <a:ea typeface="Gill Sans"/>
                <a:cs typeface="Gill Sans"/>
              </a:rPr>
              <a:t> </a:t>
            </a:r>
            <a:endParaRPr lang="it-IT">
              <a:latin typeface="Gill Sans"/>
              <a:ea typeface="Gill Sans"/>
              <a:cs typeface="Gill Sans"/>
            </a:endParaRPr>
          </a:p>
        </p:txBody>
      </p:sp>
      <p:pic>
        <p:nvPicPr>
          <p:cNvPr id="20484" name="Immagine 7" descr="logo baco colorcar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91475" y="211138"/>
            <a:ext cx="863600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Immagine 8" descr="Schermata 06-2456823 alle 15.55.34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23163" y="5992813"/>
            <a:ext cx="1400175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egnaposto contenuto 2"/>
          <p:cNvSpPr>
            <a:spLocks noGrp="1"/>
          </p:cNvSpPr>
          <p:nvPr>
            <p:ph idx="1"/>
          </p:nvPr>
        </p:nvSpPr>
        <p:spPr>
          <a:xfrm>
            <a:off x="2057400" y="1173163"/>
            <a:ext cx="6797675" cy="5553075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ru-RU" sz="1600" b="1" smtClean="0">
                <a:solidFill>
                  <a:srgbClr val="800000"/>
                </a:solidFill>
                <a:latin typeface="Omnes_ATT"/>
              </a:rPr>
              <a:t>Кератин</a:t>
            </a:r>
            <a:r>
              <a:rPr lang="it-IT" sz="1600" b="1" smtClean="0">
                <a:solidFill>
                  <a:srgbClr val="595959"/>
                </a:solidFill>
                <a:latin typeface="Omnes_ATT"/>
              </a:rPr>
              <a:t>: </a:t>
            </a:r>
            <a:r>
              <a:rPr lang="ru-RU" sz="1600" b="1" smtClean="0">
                <a:solidFill>
                  <a:srgbClr val="595959"/>
                </a:solidFill>
                <a:latin typeface="Omnes_ATT"/>
              </a:rPr>
              <a:t>Проникает внутрь структуры волоса, укрепляя и восстанавливая его изнутри. Заполняет обезвоженные и слабые участки волос, которые были подвержены химическому воздействию или ослабились в процессе старения.</a:t>
            </a:r>
            <a:r>
              <a:rPr lang="it-IT" sz="1600" b="1" smtClean="0">
                <a:solidFill>
                  <a:srgbClr val="595959"/>
                </a:solidFill>
                <a:latin typeface="Omnes_ATT"/>
              </a:rPr>
              <a:t>  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1600" b="1" smtClean="0">
                <a:solidFill>
                  <a:srgbClr val="800000"/>
                </a:solidFill>
                <a:latin typeface="Omnes_ATT"/>
              </a:rPr>
              <a:t>Протеины шелка</a:t>
            </a:r>
            <a:r>
              <a:rPr lang="it-IT" sz="1600" b="1" smtClean="0">
                <a:solidFill>
                  <a:srgbClr val="800000"/>
                </a:solidFill>
                <a:latin typeface="Omnes_ATT"/>
              </a:rPr>
              <a:t>: </a:t>
            </a:r>
            <a:r>
              <a:rPr lang="ru-RU" sz="1600" b="1" smtClean="0">
                <a:solidFill>
                  <a:srgbClr val="595959"/>
                </a:solidFill>
                <a:latin typeface="Omnes_ATT"/>
              </a:rPr>
              <a:t>Усиливают блеск, делают волосы мягкими и восстанавливают кожный покров головы, который вновь становится эластичным и увлажненным, таким образом устраняя основную причину тусклых и обезвоженных волос.</a:t>
            </a:r>
            <a:endParaRPr lang="it-IT" sz="1600" b="1" smtClean="0">
              <a:solidFill>
                <a:srgbClr val="595959"/>
              </a:solidFill>
              <a:latin typeface="Omnes_ATT"/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ru-RU" sz="1600" b="1" smtClean="0">
                <a:solidFill>
                  <a:srgbClr val="800000"/>
                </a:solidFill>
                <a:latin typeface="Omnes_ATT"/>
              </a:rPr>
              <a:t>Протеины Риса: </a:t>
            </a:r>
            <a:r>
              <a:rPr lang="ru-RU" sz="1600" b="1" smtClean="0">
                <a:solidFill>
                  <a:srgbClr val="595959"/>
                </a:solidFill>
                <a:latin typeface="Omnes_ATT"/>
              </a:rPr>
              <a:t>Питают и восстанавливают волосы. Усиливают блеск и мягкость волосяного </a:t>
            </a:r>
            <a:r>
              <a:rPr lang="ru-RU" sz="1600" b="1" smtClean="0">
                <a:solidFill>
                  <a:srgbClr val="4D4D4D"/>
                </a:solidFill>
                <a:latin typeface="Omnes_ATT"/>
              </a:rPr>
              <a:t>стебля</a:t>
            </a:r>
            <a:r>
              <a:rPr lang="ru-RU" sz="1600" b="1" smtClean="0">
                <a:solidFill>
                  <a:srgbClr val="595959"/>
                </a:solidFill>
                <a:latin typeface="Omnes_ATT"/>
              </a:rPr>
              <a:t>. Восстанавливают баланс кожного покрова головы, таким образом устраняя основную причину тусклых и обезвоженных волос.</a:t>
            </a:r>
            <a:endParaRPr lang="it-IT" sz="1600" b="1" smtClean="0">
              <a:solidFill>
                <a:srgbClr val="595959"/>
              </a:solidFill>
              <a:latin typeface="Omnes_ATT"/>
            </a:endParaRPr>
          </a:p>
          <a:p>
            <a:pPr marL="0" indent="0" algn="just" eaLnBrk="1" hangingPunct="1">
              <a:buFont typeface="Arial" charset="0"/>
              <a:buNone/>
            </a:pPr>
            <a:endParaRPr lang="it-IT" sz="1600" b="1" smtClean="0">
              <a:solidFill>
                <a:srgbClr val="595959"/>
              </a:solidFill>
              <a:latin typeface="Omnes_ATT"/>
            </a:endParaRPr>
          </a:p>
          <a:p>
            <a:pPr marL="0" indent="0" algn="just" eaLnBrk="1" hangingPunct="1">
              <a:buFont typeface="Arial" charset="0"/>
              <a:buNone/>
            </a:pPr>
            <a:endParaRPr lang="it-IT" sz="1800" b="1" smtClean="0">
              <a:solidFill>
                <a:srgbClr val="595959"/>
              </a:solidFill>
              <a:latin typeface="Omnes_ATT"/>
            </a:endParaRPr>
          </a:p>
          <a:p>
            <a:pPr marL="0" indent="0" algn="just" eaLnBrk="1" hangingPunct="1"/>
            <a:endParaRPr lang="it-IT" sz="1800" smtClean="0">
              <a:latin typeface="Gill Sans"/>
              <a:ea typeface="Gill Sans"/>
              <a:cs typeface="Gill Sans"/>
            </a:endParaRPr>
          </a:p>
        </p:txBody>
      </p:sp>
      <p:sp>
        <p:nvSpPr>
          <p:cNvPr id="22530" name="Segnaposto contenuto 2"/>
          <p:cNvSpPr txBox="1">
            <a:spLocks/>
          </p:cNvSpPr>
          <p:nvPr/>
        </p:nvSpPr>
        <p:spPr bwMode="auto">
          <a:xfrm>
            <a:off x="0" y="4376738"/>
            <a:ext cx="914400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it-IT" sz="2400">
                <a:latin typeface="Gill Sans"/>
                <a:ea typeface="Gill Sans"/>
                <a:cs typeface="Gill Sans"/>
              </a:rPr>
              <a:t> </a:t>
            </a:r>
            <a:endParaRPr lang="it-IT">
              <a:latin typeface="Gill Sans"/>
              <a:ea typeface="Gill Sans"/>
              <a:cs typeface="Gill Sans"/>
            </a:endParaRPr>
          </a:p>
        </p:txBody>
      </p:sp>
      <p:sp>
        <p:nvSpPr>
          <p:cNvPr id="22531" name="Titolo 1"/>
          <p:cNvSpPr>
            <a:spLocks noGrp="1"/>
          </p:cNvSpPr>
          <p:nvPr>
            <p:ph type="title"/>
          </p:nvPr>
        </p:nvSpPr>
        <p:spPr>
          <a:xfrm>
            <a:off x="2195513" y="0"/>
            <a:ext cx="5164137" cy="1143000"/>
          </a:xfrm>
        </p:spPr>
        <p:txBody>
          <a:bodyPr/>
          <a:lstStyle/>
          <a:p>
            <a:pPr algn="l" eaLnBrk="1" hangingPunct="1"/>
            <a:r>
              <a:rPr lang="ru-RU" sz="2800" b="1" smtClean="0">
                <a:solidFill>
                  <a:srgbClr val="800000"/>
                </a:solidFill>
                <a:latin typeface="Omnes_ATT"/>
              </a:rPr>
              <a:t>Ингредиенты</a:t>
            </a:r>
            <a:endParaRPr lang="it-IT" sz="2800" smtClean="0"/>
          </a:p>
        </p:txBody>
      </p:sp>
      <p:pic>
        <p:nvPicPr>
          <p:cNvPr id="22532" name="Immagine 7" descr="logo baco colorcar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91475" y="211138"/>
            <a:ext cx="863600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Immagine 8" descr="Schermata 06-2456823 alle 15.55.34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5700" y="6099175"/>
            <a:ext cx="1400175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Immagine 9" descr="95218055_seta_telo_crema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9075" y="2698750"/>
            <a:ext cx="17684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Immagine 10" descr="proteine del riso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4463" y="4357688"/>
            <a:ext cx="1843087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Immagine 11" descr="keratin.jpg"/>
          <p:cNvPicPr>
            <a:picLocks noChangeAspect="1"/>
          </p:cNvPicPr>
          <p:nvPr/>
        </p:nvPicPr>
        <p:blipFill>
          <a:blip r:embed="rId7"/>
          <a:srcRect b="-9058"/>
          <a:stretch>
            <a:fillRect/>
          </a:stretch>
        </p:blipFill>
        <p:spPr bwMode="auto">
          <a:xfrm>
            <a:off x="219075" y="1143000"/>
            <a:ext cx="1766888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90763" y="492125"/>
            <a:ext cx="5411787" cy="1143000"/>
          </a:xfrm>
        </p:spPr>
        <p:txBody>
          <a:bodyPr rtlCol="0">
            <a:noAutofit/>
          </a:bodyPr>
          <a:lstStyle/>
          <a:p>
            <a:pPr algn="l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000" b="1" smtClean="0">
                <a:solidFill>
                  <a:srgbClr val="800000"/>
                </a:solidFill>
                <a:latin typeface="Omnes_ATT"/>
                <a:ea typeface="+mn-ea"/>
                <a:cs typeface="+mn-cs"/>
              </a:rPr>
              <a:t>ШАМПУНЬ COLORPRO</a:t>
            </a:r>
            <a:br>
              <a:rPr lang="ru-RU" sz="2000" b="1" smtClean="0">
                <a:solidFill>
                  <a:srgbClr val="800000"/>
                </a:solidFill>
                <a:latin typeface="Omnes_ATT"/>
                <a:ea typeface="+mn-ea"/>
                <a:cs typeface="+mn-cs"/>
              </a:rPr>
            </a:br>
            <a:r>
              <a:rPr lang="ru-RU" sz="2000" b="1" smtClean="0">
                <a:solidFill>
                  <a:srgbClr val="800000"/>
                </a:solidFill>
                <a:latin typeface="Omnes_ATT"/>
                <a:ea typeface="+mn-ea"/>
                <a:cs typeface="+mn-cs"/>
              </a:rPr>
              <a:t>Гидролизаты шелка – Кератин – Интенсивный цвет</a:t>
            </a:r>
            <a:br>
              <a:rPr lang="ru-RU" sz="2000" b="1" smtClean="0">
                <a:solidFill>
                  <a:srgbClr val="800000"/>
                </a:solidFill>
                <a:latin typeface="Omnes_ATT"/>
                <a:ea typeface="+mn-ea"/>
                <a:cs typeface="+mn-cs"/>
              </a:rPr>
            </a:br>
            <a:endParaRPr lang="ru-RU" sz="2000" b="1">
              <a:solidFill>
                <a:srgbClr val="800000"/>
              </a:solidFill>
              <a:latin typeface="Omnes_ATT"/>
              <a:ea typeface="+mn-ea"/>
              <a:cs typeface="+mn-cs"/>
            </a:endParaRPr>
          </a:p>
        </p:txBody>
      </p:sp>
      <p:sp>
        <p:nvSpPr>
          <p:cNvPr id="25602" name="CasellaDiTesto 7"/>
          <p:cNvSpPr txBox="1">
            <a:spLocks noChangeArrowheads="1"/>
          </p:cNvSpPr>
          <p:nvPr/>
        </p:nvSpPr>
        <p:spPr bwMode="auto">
          <a:xfrm>
            <a:off x="2063750" y="1825625"/>
            <a:ext cx="6727825" cy="297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ru-RU" sz="1200" b="1">
                <a:solidFill>
                  <a:srgbClr val="595959"/>
                </a:solidFill>
                <a:latin typeface="Omnes_ATT"/>
              </a:rPr>
              <a:t>Увлажняет кожу головы, укрепляет волосяной </a:t>
            </a:r>
            <a:r>
              <a:rPr lang="ru-RU" sz="1200" b="1">
                <a:solidFill>
                  <a:srgbClr val="4D4D4D"/>
                </a:solidFill>
                <a:latin typeface="Omnes_ATT"/>
              </a:rPr>
              <a:t>стебель</a:t>
            </a:r>
            <a:r>
              <a:rPr lang="ru-RU" sz="1200" b="1">
                <a:solidFill>
                  <a:srgbClr val="595959"/>
                </a:solidFill>
                <a:latin typeface="Omnes_ATT"/>
              </a:rPr>
              <a:t>, придает восхитительный блеск окрашенным, обесцвеченным и мелированным волосам.  Шампунь COLORPRO не содержит сульфаты, нежно очищает, при этом ухаживая за ослабленной структурой окрашенных волос и делая их эластичным. Гидролизаты шелка защищают и укрепляют волосы, придавая им объем и делая их мягкими. Кератин восстанавливает структуру волос изнутри, придавая им силу и объем. Благодаря кислотному pH, продукт нейтрализует щелочную среду и удаляет остатки красителя, продлевая таким образом стойкость окрашивания. </a:t>
            </a:r>
          </a:p>
          <a:p>
            <a:pPr algn="just">
              <a:spcBef>
                <a:spcPct val="20000"/>
              </a:spcBef>
            </a:pPr>
            <a:endParaRPr lang="ru-RU" sz="1200" b="1">
              <a:solidFill>
                <a:srgbClr val="595959"/>
              </a:solidFill>
              <a:latin typeface="Omnes_ATT"/>
            </a:endParaRPr>
          </a:p>
          <a:p>
            <a:pPr algn="just">
              <a:spcBef>
                <a:spcPct val="20000"/>
              </a:spcBef>
            </a:pPr>
            <a:r>
              <a:rPr lang="ru-RU" sz="1200" b="1">
                <a:solidFill>
                  <a:srgbClr val="595959"/>
                </a:solidFill>
                <a:latin typeface="Omnes_ATT"/>
              </a:rPr>
              <a:t>Способ применения: Нанести небольшое количество продукта на ладони, сэмульгировать его, при этом нежно массируя кожу головы и распределить продукт равномерно по всей длине волос. Дать время продукту проникнуть глубоко в структуру волос. Хорошо смыть и нанести Кондиционер Bacò ColorPro.  </a:t>
            </a:r>
          </a:p>
          <a:p>
            <a:pPr algn="just">
              <a:spcBef>
                <a:spcPct val="20000"/>
              </a:spcBef>
            </a:pPr>
            <a:endParaRPr lang="ru-RU" sz="1200" b="1">
              <a:solidFill>
                <a:srgbClr val="595959"/>
              </a:solidFill>
              <a:latin typeface="Omnes_ATT"/>
            </a:endParaRPr>
          </a:p>
          <a:p>
            <a:pPr algn="just">
              <a:spcBef>
                <a:spcPct val="20000"/>
              </a:spcBef>
            </a:pPr>
            <a:r>
              <a:rPr lang="ru-RU" sz="1200" b="1">
                <a:solidFill>
                  <a:srgbClr val="595959"/>
                </a:solidFill>
                <a:latin typeface="Omnes_ATT"/>
              </a:rPr>
              <a:t>Упаковка: 300 мл</a:t>
            </a:r>
          </a:p>
        </p:txBody>
      </p:sp>
      <p:pic>
        <p:nvPicPr>
          <p:cNvPr id="25603" name="Immagine 4" descr="logo baco colorcar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368300"/>
            <a:ext cx="862012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Immagine 5" descr="Schermata 06-2456823 alle 15.55.34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58050" y="6099175"/>
            <a:ext cx="1400175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8" descr="baco_0015we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7500" y="1338263"/>
            <a:ext cx="1746250" cy="474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asellaDiTesto 7"/>
          <p:cNvSpPr txBox="1">
            <a:spLocks noChangeArrowheads="1"/>
          </p:cNvSpPr>
          <p:nvPr/>
        </p:nvSpPr>
        <p:spPr bwMode="auto">
          <a:xfrm>
            <a:off x="2381250" y="1630363"/>
            <a:ext cx="6557963" cy="45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200" b="1">
                <a:solidFill>
                  <a:srgbClr val="595959"/>
                </a:solidFill>
                <a:latin typeface="Omnes_ATT"/>
              </a:rPr>
              <a:t>Крем-кондиционер закрывает чешуйки окрашенных, обесцвеченных и мелированных волос, позволяя сохранить их цвет и блеск надолго.</a:t>
            </a:r>
          </a:p>
          <a:p>
            <a:pPr algn="just"/>
            <a:endParaRPr lang="ru-RU" sz="1200" b="1">
              <a:solidFill>
                <a:srgbClr val="595959"/>
              </a:solidFill>
              <a:latin typeface="Omnes_ATT"/>
            </a:endParaRPr>
          </a:p>
          <a:p>
            <a:pPr algn="just"/>
            <a:r>
              <a:rPr lang="ru-RU" sz="1200" b="1">
                <a:solidFill>
                  <a:srgbClr val="595959"/>
                </a:solidFill>
                <a:latin typeface="Omnes_ATT"/>
              </a:rPr>
              <a:t>Крем-кондиционер COLORPRO с кислотным pH укрепляет волосяной стебель и сохраняет цвет интенсивным, а волосы блестящими надолго. Заботится о волосах изнутри, благодаря содержащимся в его формуле Протеинам Риса и Гидролизатам шелка, которые проникают глубоко внутрь структуры волоса, при этом укрепляя её. Волосы вновь становятся здоровыми, блестящими, мягкими и эластичными.</a:t>
            </a:r>
          </a:p>
          <a:p>
            <a:pPr algn="just"/>
            <a:r>
              <a:rPr lang="ru-RU" sz="1200" b="1">
                <a:solidFill>
                  <a:srgbClr val="595959"/>
                </a:solidFill>
                <a:latin typeface="Omnes_ATT"/>
              </a:rPr>
              <a:t> </a:t>
            </a:r>
          </a:p>
          <a:p>
            <a:r>
              <a:rPr lang="ru-RU" sz="1200" b="1">
                <a:solidFill>
                  <a:srgbClr val="595959"/>
                </a:solidFill>
                <a:latin typeface="Omnes_ATT"/>
              </a:rPr>
              <a:t>Способ применения: Нанести крем-кондиционер после применения Шампуня Bacò COLORPRO, при этом нежно массируя волосы. Распределите продукт равномерно по всей длине волос. Дайте время продукту проникнуть глубоко в структуру волос. Хорошо смыть.</a:t>
            </a:r>
          </a:p>
          <a:p>
            <a:endParaRPr lang="ru-RU" sz="1200" b="1">
              <a:solidFill>
                <a:srgbClr val="595959"/>
              </a:solidFill>
              <a:latin typeface="Omnes_ATT"/>
            </a:endParaRPr>
          </a:p>
          <a:p>
            <a:r>
              <a:rPr lang="ru-RU" sz="1200" b="1">
                <a:solidFill>
                  <a:srgbClr val="595959"/>
                </a:solidFill>
                <a:latin typeface="Omnes_ATT"/>
              </a:rPr>
              <a:t>Упаковка: 250 мл</a:t>
            </a:r>
          </a:p>
          <a:p>
            <a:endParaRPr lang="ru-RU" sz="1400" b="1">
              <a:solidFill>
                <a:srgbClr val="595959"/>
              </a:solidFill>
              <a:latin typeface="Omnes_ATT"/>
            </a:endParaRPr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2586038" y="301625"/>
            <a:ext cx="5268912" cy="1143000"/>
          </a:xfrm>
        </p:spPr>
        <p:txBody>
          <a:bodyPr rtlCol="0">
            <a:noAutofit/>
          </a:bodyPr>
          <a:lstStyle/>
          <a:p>
            <a:pPr algn="l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800" b="1" smtClean="0">
                <a:solidFill>
                  <a:srgbClr val="800000"/>
                </a:solidFill>
                <a:latin typeface="Omnes_ATT"/>
                <a:ea typeface="+mn-ea"/>
                <a:cs typeface="+mn-cs"/>
              </a:rPr>
              <a:t/>
            </a:r>
            <a:br>
              <a:rPr lang="ru-RU" sz="1800" b="1" smtClean="0">
                <a:solidFill>
                  <a:srgbClr val="800000"/>
                </a:solidFill>
                <a:latin typeface="Omnes_ATT"/>
                <a:ea typeface="+mn-ea"/>
                <a:cs typeface="+mn-cs"/>
              </a:rPr>
            </a:br>
            <a:r>
              <a:rPr lang="ru-RU" sz="1800" b="1" smtClean="0">
                <a:solidFill>
                  <a:srgbClr val="800000"/>
                </a:solidFill>
                <a:latin typeface="Omnes_ATT"/>
                <a:ea typeface="+mn-ea"/>
                <a:cs typeface="+mn-cs"/>
              </a:rPr>
              <a:t>Кондиционер COLORPRO </a:t>
            </a:r>
            <a:br>
              <a:rPr lang="ru-RU" sz="1800" b="1" smtClean="0">
                <a:solidFill>
                  <a:srgbClr val="800000"/>
                </a:solidFill>
                <a:latin typeface="Omnes_ATT"/>
                <a:ea typeface="+mn-ea"/>
                <a:cs typeface="+mn-cs"/>
              </a:rPr>
            </a:br>
            <a:r>
              <a:rPr lang="ru-RU" sz="1800" b="1" smtClean="0">
                <a:solidFill>
                  <a:srgbClr val="800000"/>
                </a:solidFill>
                <a:latin typeface="Omnes_ATT"/>
                <a:ea typeface="+mn-ea"/>
                <a:cs typeface="+mn-cs"/>
              </a:rPr>
              <a:t>Гидролизаты шелка - </a:t>
            </a:r>
            <a:br>
              <a:rPr lang="ru-RU" sz="1800" b="1" smtClean="0">
                <a:solidFill>
                  <a:srgbClr val="800000"/>
                </a:solidFill>
                <a:latin typeface="Omnes_ATT"/>
                <a:ea typeface="+mn-ea"/>
                <a:cs typeface="+mn-cs"/>
              </a:rPr>
            </a:br>
            <a:r>
              <a:rPr lang="ru-RU" sz="1800" b="1" smtClean="0">
                <a:solidFill>
                  <a:srgbClr val="800000"/>
                </a:solidFill>
                <a:latin typeface="Omnes_ATT"/>
                <a:ea typeface="+mn-ea"/>
                <a:cs typeface="+mn-cs"/>
              </a:rPr>
              <a:t>Протеины Риса- Интенсивный цвет</a:t>
            </a:r>
            <a:br>
              <a:rPr lang="ru-RU" sz="1800" b="1" smtClean="0">
                <a:solidFill>
                  <a:srgbClr val="800000"/>
                </a:solidFill>
                <a:latin typeface="Omnes_ATT"/>
                <a:ea typeface="+mn-ea"/>
                <a:cs typeface="+mn-cs"/>
              </a:rPr>
            </a:br>
            <a:endParaRPr lang="ru-RU" sz="1800" b="1">
              <a:solidFill>
                <a:srgbClr val="800000"/>
              </a:solidFill>
              <a:latin typeface="Omnes_ATT"/>
              <a:ea typeface="+mn-ea"/>
              <a:cs typeface="+mn-cs"/>
            </a:endParaRPr>
          </a:p>
        </p:txBody>
      </p:sp>
      <p:pic>
        <p:nvPicPr>
          <p:cNvPr id="27651" name="Immagine 6" descr="logo baco colorcar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192088"/>
            <a:ext cx="862012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Immagine 8" descr="Schermata 06-2456823 alle 15.55.34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5700" y="6099175"/>
            <a:ext cx="1400175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7" descr="baco_0014we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7663" y="1127125"/>
            <a:ext cx="2033587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527</Words>
  <Application>Microsoft Macintosh PowerPoint</Application>
  <PresentationFormat>Экран (4:3)</PresentationFormat>
  <Paragraphs>54</Paragraphs>
  <Slides>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Omnes_ATT</vt:lpstr>
      <vt:lpstr>Gill Sans</vt:lpstr>
      <vt:lpstr>Tema di Office</vt:lpstr>
      <vt:lpstr>Слайд 1</vt:lpstr>
      <vt:lpstr>Окрашенные волосы</vt:lpstr>
      <vt:lpstr>Окрашенные волосы</vt:lpstr>
      <vt:lpstr>Эксперты Kaaral разработали  Bacò COLORPRO</vt:lpstr>
      <vt:lpstr>Предотвращает потерю цвета и…:</vt:lpstr>
      <vt:lpstr>Ингредиенты</vt:lpstr>
      <vt:lpstr>ШАМПУНЬ COLORPRO Гидролизаты шелка – Кератин – Интенсивный цвет </vt:lpstr>
      <vt:lpstr> Кондиционер COLORPRO  Гидролизаты шелка -  Протеины Риса- Интенсивный цвет </vt:lpstr>
    </vt:vector>
  </TitlesOfParts>
  <Company>Kaaral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COLORPRO HAIRCARE</dc:title>
  <dc:subject>Presentazione Colorpro</dc:subject>
  <dc:creator>Gabriella Rossomando</dc:creator>
  <cp:lastModifiedBy>cosmetica</cp:lastModifiedBy>
  <cp:revision>87</cp:revision>
  <dcterms:created xsi:type="dcterms:W3CDTF">2014-03-02T18:05:55Z</dcterms:created>
  <dcterms:modified xsi:type="dcterms:W3CDTF">2016-02-25T12:05:50Z</dcterms:modified>
</cp:coreProperties>
</file>